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95" r:id="rId5"/>
    <p:sldId id="319" r:id="rId6"/>
    <p:sldId id="326" r:id="rId7"/>
    <p:sldId id="327" r:id="rId8"/>
    <p:sldId id="342" r:id="rId9"/>
    <p:sldId id="328" r:id="rId10"/>
    <p:sldId id="329" r:id="rId11"/>
    <p:sldId id="330" r:id="rId12"/>
    <p:sldId id="335" r:id="rId13"/>
    <p:sldId id="340" r:id="rId14"/>
    <p:sldId id="341" r:id="rId15"/>
    <p:sldId id="334" r:id="rId16"/>
    <p:sldId id="344" r:id="rId17"/>
    <p:sldId id="345" r:id="rId18"/>
    <p:sldId id="346" r:id="rId19"/>
    <p:sldId id="347" r:id="rId20"/>
    <p:sldId id="259" r:id="rId21"/>
    <p:sldId id="260" r:id="rId22"/>
    <p:sldId id="261" r:id="rId23"/>
    <p:sldId id="262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339"/>
    <a:srgbClr val="A2825C"/>
    <a:srgbClr val="E8BE6D"/>
    <a:srgbClr val="9A3C3B"/>
    <a:srgbClr val="F7AE82"/>
    <a:srgbClr val="AC8F62"/>
    <a:srgbClr val="CE9509"/>
    <a:srgbClr val="7F0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40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0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1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96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43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694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302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51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657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712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44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767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6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296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74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51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46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04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1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93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45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69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6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77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pi-feladatbank.reformatus.hu/73Dlgkd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pi-feladatbank.reformatus.hu/IK7EGTp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1921" y="1472033"/>
            <a:ext cx="2142309" cy="2012705"/>
          </a:xfrm>
          <a:prstGeom prst="ellipse">
            <a:avLst/>
          </a:prstGeom>
          <a:gradFill>
            <a:gsLst>
              <a:gs pos="18000">
                <a:schemeClr val="accent1">
                  <a:lumMod val="20000"/>
                  <a:lumOff val="80000"/>
                </a:schemeClr>
              </a:gs>
              <a:gs pos="60000">
                <a:srgbClr val="FBE1A8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0034" y="1472033"/>
            <a:ext cx="8307251" cy="4893647"/>
          </a:xfrm>
          <a:prstGeom prst="rect">
            <a:avLst/>
          </a:prstGeom>
          <a:gradFill>
            <a:gsLst>
              <a:gs pos="79000">
                <a:srgbClr val="ECD89E"/>
              </a:gs>
              <a:gs pos="29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füzet, vagy papír lap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vagy toll, színes ceruzák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399727"/>
            <a:ext cx="12192000" cy="769937"/>
          </a:xfrm>
          <a:prstGeom prst="rect">
            <a:avLst/>
          </a:prstGeom>
          <a:gradFill>
            <a:gsLst>
              <a:gs pos="48000">
                <a:schemeClr val="bg1"/>
              </a:gs>
              <a:gs pos="2000">
                <a:schemeClr val="accent1">
                  <a:lumMod val="40000"/>
                  <a:lumOff val="60000"/>
                </a:schemeClr>
              </a:gs>
              <a:gs pos="83000">
                <a:srgbClr val="FBE1A8"/>
              </a:gs>
              <a:gs pos="96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400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Salamon kérése</a:t>
            </a:r>
            <a:endParaRPr kumimoji="0" lang="hu-HU" altLang="hu-HU" sz="44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13505" y="3753108"/>
            <a:ext cx="2939143" cy="2612572"/>
          </a:xfrm>
          <a:prstGeom prst="rect">
            <a:avLst/>
          </a:prstGeom>
          <a:gradFill>
            <a:gsLst>
              <a:gs pos="26000">
                <a:schemeClr val="accent1">
                  <a:lumMod val="20000"/>
                  <a:lumOff val="80000"/>
                </a:schemeClr>
              </a:gs>
              <a:gs pos="65000">
                <a:srgbClr val="ECD89E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2" b="98817" l="9979" r="89917">
                        <a14:backgroundMark x1="58836" y1="94675" x2="58836" y2="94675"/>
                      </a14:backgroundRemoval>
                    </a14:imgEffect>
                  </a14:imgLayer>
                </a14:imgProps>
              </a:ext>
            </a:extLst>
          </a:blip>
          <a:srcRect l="27796" t="30444" r="38443"/>
          <a:stretch/>
        </p:blipFill>
        <p:spPr>
          <a:xfrm>
            <a:off x="8969828" y="195749"/>
            <a:ext cx="1314310" cy="14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>
                <a:lumMod val="95000"/>
              </a:schemeClr>
            </a:gs>
            <a:gs pos="34000">
              <a:schemeClr val="bg1">
                <a:lumMod val="95000"/>
              </a:schemeClr>
            </a:gs>
            <a:gs pos="91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6" b="98786" l="1045" r="97492">
                        <a14:backgroundMark x1="34587" y1="58168" x2="34587" y2="58168"/>
                        <a14:backgroundMark x1="56531" y1="56291" x2="56531" y2="56291"/>
                        <a14:backgroundMark x1="43992" y1="60044" x2="43992" y2="60044"/>
                        <a14:backgroundMark x1="38662" y1="57174" x2="38662" y2="57174"/>
                      </a14:backgroundRemoval>
                    </a14:imgEffect>
                  </a14:imgLayer>
                </a14:imgProps>
              </a:ext>
            </a:extLst>
          </a:blip>
          <a:srcRect r="41194" b="38530"/>
          <a:stretch/>
        </p:blipFill>
        <p:spPr>
          <a:xfrm>
            <a:off x="318044" y="414938"/>
            <a:ext cx="3430995" cy="339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zövegdoboz 2"/>
          <p:cNvSpPr txBox="1"/>
          <p:nvPr/>
        </p:nvSpPr>
        <p:spPr>
          <a:xfrm>
            <a:off x="4323805" y="414938"/>
            <a:ext cx="7354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Salamon fiatalon lett király. Még csak serdülő fiú volt, amikor megörökölte apja, Dávid országát, Izráelt!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323805" y="1516958"/>
            <a:ext cx="671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Gondolj bele: milyen hatalmas gazdagság és hatalom egy egész királyságot megkapni!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323806" y="2312125"/>
            <a:ext cx="357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De mekkora feladat és felelősség is egyben!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73527" y="4275127"/>
            <a:ext cx="6551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Salamon nem bízta el magát, de nem is ijedt meg a kihívástól. </a:t>
            </a:r>
          </a:p>
          <a:p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Tudta jól, hogy egymaga nem tud megbirkózni egy egész ország vezetésének feladatával, </a:t>
            </a:r>
          </a:p>
          <a:p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de azt is tudta, hogy nincs egyedül.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2" b="98817" l="9979" r="89917">
                        <a14:backgroundMark x1="58836" y1="94675" x2="58836" y2="94675"/>
                      </a14:backgroundRemoval>
                    </a14:imgEffect>
                  </a14:imgLayer>
                </a14:imgProps>
              </a:ext>
            </a:extLst>
          </a:blip>
          <a:srcRect l="27796" t="30444" r="38443"/>
          <a:stretch/>
        </p:blipFill>
        <p:spPr>
          <a:xfrm>
            <a:off x="7119258" y="2310781"/>
            <a:ext cx="4267966" cy="46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bg1">
                <a:lumMod val="95000"/>
              </a:schemeClr>
            </a:gs>
            <a:gs pos="29000">
              <a:schemeClr val="bg1">
                <a:lumMod val="95000"/>
              </a:schemeClr>
            </a:gs>
            <a:gs pos="56000">
              <a:schemeClr val="bg1">
                <a:lumMod val="5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9" r="100000">
                        <a14:backgroundMark x1="25676" y1="5490" x2="25676" y2="5490"/>
                        <a14:backgroundMark x1="35473" y1="4706" x2="35473" y2="4706"/>
                        <a14:backgroundMark x1="41554" y1="4706" x2="41554" y2="4706"/>
                        <a14:backgroundMark x1="37500" y1="2353" x2="37500" y2="2353"/>
                        <a14:backgroundMark x1="27534" y1="6667" x2="27534" y2="6667"/>
                        <a14:backgroundMark x1="58108" y1="4706" x2="58108" y2="4706"/>
                        <a14:backgroundMark x1="70777" y1="3529" x2="70777" y2="3529"/>
                        <a14:backgroundMark x1="90203" y1="6667" x2="90203" y2="6667"/>
                        <a14:backgroundMark x1="96622" y1="24706" x2="96622" y2="24706"/>
                        <a14:backgroundMark x1="97973" y1="29804" x2="97973" y2="29804"/>
                        <a14:backgroundMark x1="96115" y1="32157" x2="96115" y2="32157"/>
                        <a14:backgroundMark x1="94426" y1="43922" x2="94426" y2="43922"/>
                      </a14:backgroundRemoval>
                    </a14:imgEffect>
                  </a14:imgLayer>
                </a14:imgProps>
              </a:ext>
            </a:extLst>
          </a:blip>
          <a:srcRect b="13792"/>
          <a:stretch/>
        </p:blipFill>
        <p:spPr>
          <a:xfrm>
            <a:off x="4335046" y="3955308"/>
            <a:ext cx="7465069" cy="27720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Szövegdoboz 1"/>
          <p:cNvSpPr txBox="1"/>
          <p:nvPr/>
        </p:nvSpPr>
        <p:spPr>
          <a:xfrm>
            <a:off x="352697" y="612738"/>
            <a:ext cx="455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Egy éjjel különös álma volt.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52697" y="1186350"/>
            <a:ext cx="474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Maga az Úr szólította meg: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5" name="Ellipszis buborék 4"/>
          <p:cNvSpPr/>
          <p:nvPr/>
        </p:nvSpPr>
        <p:spPr>
          <a:xfrm>
            <a:off x="5042566" y="379786"/>
            <a:ext cx="3618950" cy="1738106"/>
          </a:xfrm>
          <a:prstGeom prst="wedgeEllipseCallout">
            <a:avLst>
              <a:gd name="adj1" fmla="val 120992"/>
              <a:gd name="adj2" fmla="val -6625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2"/>
                </a:solidFill>
              </a:rPr>
              <a:t>Kérj tőlem bármit, Salamon, megadom neked!</a:t>
            </a:r>
            <a:endParaRPr lang="hu-HU" sz="2400" dirty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2697" y="3001201"/>
            <a:ext cx="500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Salamon, rövid gondolkodás után így válaszolt: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7" name="Felhő 6"/>
          <p:cNvSpPr/>
          <p:nvPr/>
        </p:nvSpPr>
        <p:spPr>
          <a:xfrm>
            <a:off x="8016757" y="1412200"/>
            <a:ext cx="4151086" cy="2347000"/>
          </a:xfrm>
          <a:prstGeom prst="cloudCallout">
            <a:avLst>
              <a:gd name="adj1" fmla="val 24838"/>
              <a:gd name="adj2" fmla="val 7264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11" b="68639" l="2599" r="37630"/>
                    </a14:imgEffect>
                  </a14:imgLayer>
                </a14:imgProps>
              </a:ext>
            </a:extLst>
          </a:blip>
          <a:srcRect l="2490" t="27484" r="62102" b="31172"/>
          <a:stretch/>
        </p:blipFill>
        <p:spPr>
          <a:xfrm>
            <a:off x="8452911" y="1540348"/>
            <a:ext cx="3278778" cy="201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0" b="88363" l="1351" r="97401">
                        <a14:foregroundMark x1="76299" y1="32347" x2="76299" y2="32347"/>
                      </a14:backgroundRemoval>
                    </a14:imgEffect>
                  </a14:imgLayer>
                </a14:imgProps>
              </a:ext>
            </a:extLst>
          </a:blip>
          <a:srcRect l="59192" t="30304" r="2676" b="23655"/>
          <a:stretch/>
        </p:blipFill>
        <p:spPr>
          <a:xfrm>
            <a:off x="8494409" y="1568860"/>
            <a:ext cx="3195782" cy="203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7" b="32742" l="45426" r="76299"/>
                    </a14:imgEffect>
                  </a14:imgLayer>
                </a14:imgProps>
              </a:ext>
            </a:extLst>
          </a:blip>
          <a:srcRect l="46440" t="3288" r="23848" b="68288"/>
          <a:stretch/>
        </p:blipFill>
        <p:spPr>
          <a:xfrm>
            <a:off x="8445878" y="1671087"/>
            <a:ext cx="3483428" cy="175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/>
          <p:cNvSpPr txBox="1"/>
          <p:nvPr/>
        </p:nvSpPr>
        <p:spPr>
          <a:xfrm>
            <a:off x="8661516" y="1824612"/>
            <a:ext cx="3168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tx2"/>
                </a:solidFill>
              </a:rPr>
              <a:t>Engedelmes szívet adj nekem, Uram, és bölcsességet, hogy jól kormányozhassam a Te népedet, Izráelt!</a:t>
            </a:r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bg1">
                <a:lumMod val="95000"/>
              </a:schemeClr>
            </a:gs>
            <a:gs pos="29000">
              <a:schemeClr val="bg1">
                <a:lumMod val="95000"/>
              </a:schemeClr>
            </a:gs>
            <a:gs pos="56000">
              <a:schemeClr val="bg1">
                <a:lumMod val="5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9" r="100000">
                        <a14:backgroundMark x1="25676" y1="5490" x2="25676" y2="5490"/>
                        <a14:backgroundMark x1="35473" y1="4706" x2="35473" y2="4706"/>
                        <a14:backgroundMark x1="41554" y1="4706" x2="41554" y2="4706"/>
                        <a14:backgroundMark x1="37500" y1="2353" x2="37500" y2="2353"/>
                        <a14:backgroundMark x1="27534" y1="6667" x2="27534" y2="6667"/>
                        <a14:backgroundMark x1="58108" y1="4706" x2="58108" y2="4706"/>
                        <a14:backgroundMark x1="70777" y1="3529" x2="70777" y2="3529"/>
                        <a14:backgroundMark x1="90203" y1="6667" x2="90203" y2="6667"/>
                        <a14:backgroundMark x1="96622" y1="24706" x2="96622" y2="24706"/>
                        <a14:backgroundMark x1="97973" y1="29804" x2="97973" y2="29804"/>
                        <a14:backgroundMark x1="96115" y1="32157" x2="96115" y2="32157"/>
                        <a14:backgroundMark x1="94426" y1="43922" x2="94426" y2="43922"/>
                      </a14:backgroundRemoval>
                    </a14:imgEffect>
                  </a14:imgLayer>
                </a14:imgProps>
              </a:ext>
            </a:extLst>
          </a:blip>
          <a:srcRect b="13792"/>
          <a:stretch/>
        </p:blipFill>
        <p:spPr>
          <a:xfrm>
            <a:off x="4335046" y="3955308"/>
            <a:ext cx="7465069" cy="27720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Ellipszis buborék 4"/>
          <p:cNvSpPr/>
          <p:nvPr/>
        </p:nvSpPr>
        <p:spPr>
          <a:xfrm>
            <a:off x="3854179" y="238930"/>
            <a:ext cx="4213401" cy="2661994"/>
          </a:xfrm>
          <a:prstGeom prst="wedgeEllipseCallout">
            <a:avLst>
              <a:gd name="adj1" fmla="val 134279"/>
              <a:gd name="adj2" fmla="val -5082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2"/>
                </a:solidFill>
              </a:rPr>
              <a:t>Jól tetted, hogy nem gazdagságot vagy hosszú életet kértél tőlem, hanem bölcsességet!</a:t>
            </a:r>
            <a:endParaRPr lang="hu-HU" sz="2400" dirty="0">
              <a:solidFill>
                <a:schemeClr val="tx2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59836" y="2292074"/>
            <a:ext cx="3112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Tetszett az Úrnak a válasz: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7843646" y="1828940"/>
            <a:ext cx="3050473" cy="1417241"/>
          </a:xfrm>
          <a:prstGeom prst="wedgeEllipseCallout">
            <a:avLst>
              <a:gd name="adj1" fmla="val 79088"/>
              <a:gd name="adj2" fmla="val -15472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2"/>
                </a:solidFill>
              </a:rPr>
              <a:t>Meglátod, nem fogod megbánni!</a:t>
            </a:r>
            <a:endParaRPr lang="hu-H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bg1">
                <a:lumMod val="95000"/>
              </a:schemeClr>
            </a:gs>
            <a:gs pos="29000">
              <a:schemeClr val="bg1">
                <a:lumMod val="95000"/>
              </a:schemeClr>
            </a:gs>
            <a:gs pos="56000">
              <a:schemeClr val="bg1">
                <a:lumMod val="5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9" r="100000">
                        <a14:backgroundMark x1="25676" y1="5490" x2="25676" y2="5490"/>
                        <a14:backgroundMark x1="35473" y1="4706" x2="35473" y2="4706"/>
                        <a14:backgroundMark x1="41554" y1="4706" x2="41554" y2="4706"/>
                        <a14:backgroundMark x1="37500" y1="2353" x2="37500" y2="2353"/>
                        <a14:backgroundMark x1="27534" y1="6667" x2="27534" y2="6667"/>
                        <a14:backgroundMark x1="58108" y1="4706" x2="58108" y2="4706"/>
                        <a14:backgroundMark x1="70777" y1="3529" x2="70777" y2="3529"/>
                        <a14:backgroundMark x1="90203" y1="6667" x2="90203" y2="6667"/>
                        <a14:backgroundMark x1="96622" y1="24706" x2="96622" y2="24706"/>
                        <a14:backgroundMark x1="97973" y1="29804" x2="97973" y2="29804"/>
                        <a14:backgroundMark x1="96115" y1="32157" x2="96115" y2="32157"/>
                        <a14:backgroundMark x1="94426" y1="43922" x2="94426" y2="43922"/>
                      </a14:backgroundRemoval>
                    </a14:imgEffect>
                  </a14:imgLayer>
                </a14:imgProps>
              </a:ext>
            </a:extLst>
          </a:blip>
          <a:srcRect b="13792"/>
          <a:stretch/>
        </p:blipFill>
        <p:spPr>
          <a:xfrm>
            <a:off x="4335046" y="3955308"/>
            <a:ext cx="7465069" cy="27720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Ellipszis buborék 4"/>
          <p:cNvSpPr/>
          <p:nvPr/>
        </p:nvSpPr>
        <p:spPr>
          <a:xfrm>
            <a:off x="5281127" y="164284"/>
            <a:ext cx="4871527" cy="1963095"/>
          </a:xfrm>
          <a:prstGeom prst="wedgeEllipseCallout">
            <a:avLst>
              <a:gd name="adj1" fmla="val 84921"/>
              <a:gd name="adj2" fmla="val -5087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2"/>
                </a:solidFill>
              </a:rPr>
              <a:t>És mert jól választottál, jutalmul megadom azt is, amit nem kértél:</a:t>
            </a: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2" name="Felhő 1"/>
          <p:cNvSpPr/>
          <p:nvPr/>
        </p:nvSpPr>
        <p:spPr>
          <a:xfrm>
            <a:off x="1260743" y="1701282"/>
            <a:ext cx="3359020" cy="1903445"/>
          </a:xfrm>
          <a:prstGeom prst="clou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Hosszú életet!</a:t>
            </a:r>
            <a:endParaRPr lang="hu-HU" sz="2800" dirty="0"/>
          </a:p>
        </p:txBody>
      </p:sp>
      <p:sp>
        <p:nvSpPr>
          <p:cNvPr id="8" name="Felhő 7"/>
          <p:cNvSpPr/>
          <p:nvPr/>
        </p:nvSpPr>
        <p:spPr>
          <a:xfrm>
            <a:off x="4568556" y="2232471"/>
            <a:ext cx="3359020" cy="1617744"/>
          </a:xfrm>
          <a:prstGeom prst="clou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Hatalmat!</a:t>
            </a:r>
            <a:endParaRPr lang="hu-HU" sz="2800" dirty="0"/>
          </a:p>
        </p:txBody>
      </p:sp>
      <p:sp>
        <p:nvSpPr>
          <p:cNvPr id="9" name="Felhő 8"/>
          <p:cNvSpPr/>
          <p:nvPr/>
        </p:nvSpPr>
        <p:spPr>
          <a:xfrm>
            <a:off x="8290841" y="1860555"/>
            <a:ext cx="3723625" cy="2030093"/>
          </a:xfrm>
          <a:prstGeom prst="clou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Gazdagságot!</a:t>
            </a:r>
            <a:endParaRPr lang="hu-HU" sz="28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0" b="88363" l="1351" r="97401">
                        <a14:foregroundMark x1="76299" y1="32347" x2="76299" y2="32347"/>
                      </a14:backgroundRemoval>
                    </a14:imgEffect>
                  </a14:imgLayer>
                </a14:imgProps>
              </a:ext>
            </a:extLst>
          </a:blip>
          <a:srcRect l="59192" t="30304" r="2676" b="23655"/>
          <a:stretch/>
        </p:blipFill>
        <p:spPr>
          <a:xfrm>
            <a:off x="1580830" y="1733201"/>
            <a:ext cx="2754216" cy="175268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11" b="68639" l="2599" r="37630"/>
                    </a14:imgEffect>
                  </a14:imgLayer>
                </a14:imgProps>
              </a:ext>
            </a:extLst>
          </a:blip>
          <a:srcRect l="2490" t="27484" r="62102" b="31172"/>
          <a:stretch/>
        </p:blipFill>
        <p:spPr>
          <a:xfrm>
            <a:off x="8682109" y="2013749"/>
            <a:ext cx="2941090" cy="18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95000"/>
              </a:schemeClr>
            </a:gs>
            <a:gs pos="34000">
              <a:schemeClr val="bg1">
                <a:lumMod val="95000"/>
              </a:schemeClr>
            </a:gs>
            <a:gs pos="91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1" b="100000" l="0" r="94312">
                        <a14:foregroundMark x1="10826" y1="63386" x2="10826" y2="63386"/>
                        <a14:backgroundMark x1="72844" y1="65551" x2="72844" y2="65551"/>
                      </a14:backgroundRemoval>
                    </a14:imgEffect>
                  </a14:imgLayer>
                </a14:imgProps>
              </a:ext>
            </a:extLst>
          </a:blip>
          <a:srcRect r="4438"/>
          <a:stretch/>
        </p:blipFill>
        <p:spPr>
          <a:xfrm>
            <a:off x="6485415" y="1005042"/>
            <a:ext cx="5706585" cy="556622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91885" y="416978"/>
            <a:ext cx="1111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Valóban így is történt. Salamon hosszú uralkodása alatt felvirágzott az ország.</a:t>
            </a:r>
            <a:endParaRPr lang="hu-H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86559" y="1346508"/>
            <a:ext cx="7663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Eközben Istenről sem feledkezett meg. </a:t>
            </a:r>
          </a:p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Sőt, ő volt az, aki templomot épített az Úrnak.</a:t>
            </a:r>
            <a:endParaRPr lang="hu-H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86559" y="2094459"/>
            <a:ext cx="693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Hatalma, gazdagsága, Jeruzsálem szépsége messze földön híressé tette a zsidók országát. </a:t>
            </a:r>
            <a:endParaRPr lang="hu-H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86559" y="3673409"/>
            <a:ext cx="673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Őt azóta is úgy emlegetik, hogy Bölcs Salamon.</a:t>
            </a:r>
            <a:endParaRPr lang="hu-H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86559" y="4603277"/>
            <a:ext cx="542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Se előtte, se utána nem ült a trónon olyan király, akit hozzá fogható bölcsességgel áldott volna meg az Úr!</a:t>
            </a:r>
            <a:endParaRPr lang="hu-H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9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95000"/>
              </a:schemeClr>
            </a:gs>
            <a:gs pos="34000">
              <a:schemeClr val="bg1">
                <a:lumMod val="95000"/>
              </a:schemeClr>
            </a:gs>
            <a:gs pos="91000">
              <a:srgbClr val="E8BE6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068" y="2182674"/>
            <a:ext cx="8871131" cy="4675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16363" cy="178525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380343" y="246743"/>
            <a:ext cx="714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Szerinted jól döntött Salamon?</a:t>
            </a:r>
            <a:endParaRPr lang="hu-HU" sz="36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80343" y="11850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Az Úr is elmondta gondolatait Salamon döntésével kapcsolatban.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gy </a:t>
            </a: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feladat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segítségével idézzük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fel,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mit is mondott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pontosan! </a:t>
            </a:r>
            <a:r>
              <a:rPr lang="hu-HU" sz="2400" dirty="0" smtClean="0">
                <a:hlinkClick r:id="rId4"/>
              </a:rPr>
              <a:t>Kattints ide</a:t>
            </a:r>
            <a:r>
              <a:rPr lang="hu-HU" sz="2400" dirty="0" smtClean="0">
                <a:hlinkClick r:id="rId4"/>
              </a:rPr>
              <a:t>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41824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bg1">
                <a:lumMod val="95000"/>
              </a:schemeClr>
            </a:gs>
            <a:gs pos="40000">
              <a:schemeClr val="bg1">
                <a:lumMod val="95000"/>
              </a:schemeClr>
            </a:gs>
            <a:gs pos="91000">
              <a:srgbClr val="E8BE6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/>
          <a:srcRect l="27192" r="21760"/>
          <a:stretch/>
        </p:blipFill>
        <p:spPr>
          <a:xfrm>
            <a:off x="1030514" y="54803"/>
            <a:ext cx="6589485" cy="68031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16363" cy="178525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400799" y="2540000"/>
            <a:ext cx="50219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Aranymondásunk szavai összekeveredtek. </a:t>
            </a:r>
          </a:p>
          <a:p>
            <a:pPr algn="ctr"/>
            <a:r>
              <a:rPr lang="hu-H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 helyes sorrendbe rakod, megtudhatsz valami nagyon fontosat a bölcsességről.</a:t>
            </a:r>
          </a:p>
          <a:p>
            <a:pPr algn="ctr"/>
            <a:endParaRPr lang="hu-H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Kattints ide és indul a feladat!</a:t>
            </a:r>
            <a:endParaRPr lang="hu-H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09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20000"/>
                <a:lumOff val="80000"/>
              </a:schemeClr>
            </a:gs>
            <a:gs pos="84000">
              <a:srgbClr val="F9E7A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127829" y="137516"/>
            <a:ext cx="798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A bölcsesség tehát Istentől származik. Ő adja.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100897" y="568218"/>
            <a:ext cx="605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Te is lehetsz bölcs! 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16363" cy="1785257"/>
          </a:xfrm>
          <a:prstGeom prst="rect">
            <a:avLst/>
          </a:prstGeom>
        </p:spPr>
      </p:pic>
      <p:grpSp>
        <p:nvGrpSpPr>
          <p:cNvPr id="10" name="Csoportba foglalás 9"/>
          <p:cNvGrpSpPr/>
          <p:nvPr/>
        </p:nvGrpSpPr>
        <p:grpSpPr>
          <a:xfrm>
            <a:off x="2678496" y="1204685"/>
            <a:ext cx="8897258" cy="5515429"/>
            <a:chOff x="2670629" y="1480457"/>
            <a:chExt cx="8606971" cy="49638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Keret 7"/>
            <p:cNvSpPr/>
            <p:nvPr/>
          </p:nvSpPr>
          <p:spPr>
            <a:xfrm>
              <a:off x="2670629" y="1480457"/>
              <a:ext cx="8606971" cy="4963886"/>
            </a:xfrm>
            <a:prstGeom prst="frame">
              <a:avLst>
                <a:gd name="adj1" fmla="val 402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2873829" y="1654629"/>
              <a:ext cx="8215085" cy="458651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Szövegdoboz 10"/>
          <p:cNvSpPr txBox="1"/>
          <p:nvPr/>
        </p:nvSpPr>
        <p:spPr>
          <a:xfrm>
            <a:off x="2130" y="1965408"/>
            <a:ext cx="24819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</a:rPr>
              <a:t>Az alábbi állítások közül csak azokat hagyd a hirdetőtáblán, amelyekhez bölcsesség kell, nem csupán tudás!</a:t>
            </a:r>
            <a:endParaRPr lang="hu-H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4946326"/>
            <a:ext cx="2559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</a:rPr>
              <a:t>Kattints azokra a cetlikre, amelyeket szeretnél eltüntetni!</a:t>
            </a:r>
            <a:endParaRPr lang="hu-H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Szamárfül 13"/>
          <p:cNvSpPr/>
          <p:nvPr/>
        </p:nvSpPr>
        <p:spPr>
          <a:xfrm rot="228259">
            <a:off x="3109588" y="1869399"/>
            <a:ext cx="2524864" cy="1194898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Eldönteni, hogy mire </a:t>
            </a:r>
            <a:r>
              <a:rPr lang="hu-H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költsem</a:t>
            </a:r>
            <a:r>
              <a:rPr lang="hu-H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a zsebpénzem.</a:t>
            </a:r>
            <a:endParaRPr lang="hu-HU" sz="2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Szamárfül 14"/>
          <p:cNvSpPr/>
          <p:nvPr/>
        </p:nvSpPr>
        <p:spPr>
          <a:xfrm rot="275813">
            <a:off x="9108325" y="1676398"/>
            <a:ext cx="2090057" cy="1194898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Megoldani egy rejtvényt.</a:t>
            </a:r>
            <a:endParaRPr lang="hu-HU" sz="2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Szamárfül 15"/>
          <p:cNvSpPr/>
          <p:nvPr/>
        </p:nvSpPr>
        <p:spPr>
          <a:xfrm rot="21415125">
            <a:off x="5825267" y="2018787"/>
            <a:ext cx="2914881" cy="128643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Kitalálni, hogy mivel töltsük az időt szombat délután.</a:t>
            </a:r>
            <a:endParaRPr lang="hu-HU" sz="2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Szamárfül 16"/>
          <p:cNvSpPr/>
          <p:nvPr/>
        </p:nvSpPr>
        <p:spPr>
          <a:xfrm rot="21426852">
            <a:off x="3642830" y="3594516"/>
            <a:ext cx="2721429" cy="128643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Megtervezni a délutáni elfoglaltságaimat.</a:t>
            </a:r>
            <a:endParaRPr lang="hu-HU" sz="2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Szamárfül 17"/>
          <p:cNvSpPr/>
          <p:nvPr/>
        </p:nvSpPr>
        <p:spPr>
          <a:xfrm rot="21364441">
            <a:off x="7813906" y="4954396"/>
            <a:ext cx="2891162" cy="1233109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Kibékülni egy veszekedés után.</a:t>
            </a:r>
            <a:endParaRPr lang="hu-HU" sz="2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Szamárfül 18"/>
          <p:cNvSpPr/>
          <p:nvPr/>
        </p:nvSpPr>
        <p:spPr>
          <a:xfrm rot="221435">
            <a:off x="4372020" y="5126422"/>
            <a:ext cx="2721429" cy="128643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Megnyerni a környezetismereti versenyt.</a:t>
            </a:r>
            <a:endParaRPr lang="hu-HU" sz="2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Szamárfül 19"/>
          <p:cNvSpPr/>
          <p:nvPr/>
        </p:nvSpPr>
        <p:spPr>
          <a:xfrm rot="263403">
            <a:off x="6980963" y="3467925"/>
            <a:ext cx="2721429" cy="128643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Felmondani a memoritert.</a:t>
            </a:r>
            <a:endParaRPr lang="hu-HU" sz="2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557008" y="1091438"/>
            <a:ext cx="9140234" cy="5732633"/>
          </a:xfrm>
          <a:prstGeom prst="rect">
            <a:avLst/>
          </a:prstGeom>
          <a:gradFill>
            <a:gsLst>
              <a:gs pos="29000">
                <a:schemeClr val="accent1">
                  <a:lumMod val="20000"/>
                  <a:lumOff val="80000"/>
                </a:schemeClr>
              </a:gs>
              <a:gs pos="82000">
                <a:srgbClr val="F9E7A6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794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19" grpId="0" animBg="1"/>
      <p:bldP spid="20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20000"/>
                <a:lumOff val="80000"/>
              </a:schemeClr>
            </a:gs>
            <a:gs pos="84000">
              <a:srgbClr val="F9E7A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49747" y="314937"/>
            <a:ext cx="8942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Salamon hatalmas lehetőséget kapott azzal, hogy kérhetett Istentől bármit.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78" y="0"/>
            <a:ext cx="1593669" cy="1583983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8"/>
            <a:ext cx="1593669" cy="156948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42386" y="1849067"/>
            <a:ext cx="692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494339"/>
                </a:solidFill>
              </a:rPr>
              <a:t>Ha ugyanúgy lehetőséged lenne valamit kérni Istentől, mint Salamonnak, akkor mi lenne az?</a:t>
            </a:r>
            <a:endParaRPr lang="hu-HU" sz="2400" dirty="0">
              <a:solidFill>
                <a:srgbClr val="49433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930398" y="3043646"/>
            <a:ext cx="8402322" cy="3448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08" b="89981" l="9958" r="91164">
                        <a14:foregroundMark x1="76718" y1="14911" x2="76718" y2="14911"/>
                        <a14:foregroundMark x1="75316" y1="12794" x2="75316" y2="12794"/>
                        <a14:foregroundMark x1="78495" y1="11383" x2="78495" y2="11383"/>
                        <a14:foregroundMark x1="74240" y1="16369" x2="74240" y2="16369"/>
                        <a14:backgroundMark x1="40019" y1="76011" x2="40019" y2="76011"/>
                        <a14:backgroundMark x1="18841" y1="77422" x2="18841" y2="77422"/>
                        <a14:backgroundMark x1="30482" y1="78457" x2="30482" y2="78457"/>
                      </a14:backgroundRemoval>
                    </a14:imgEffect>
                  </a14:imgLayer>
                </a14:imgProps>
              </a:ext>
            </a:extLst>
          </a:blip>
          <a:srcRect l="19901" t="8891" r="17290" b="17266"/>
          <a:stretch/>
        </p:blipFill>
        <p:spPr>
          <a:xfrm>
            <a:off x="2452912" y="2264565"/>
            <a:ext cx="2583543" cy="30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92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02643 0.09908 L 0.05117 -1.48148E-6 L 0.07761 0.09908 L 0.10404 -1.48148E-6 L 0.12878 0.09908 L 0.15534 -1.48148E-6 L 0.18008 0.09908 L 0.20651 -1.48148E-6 L 0.23294 0.09908 L 0.25768 -1.48148E-6 L 0.28425 0.09908 L 0.30899 -1.48148E-6 L 0.33542 0.09908 L 0.36185 -1.48148E-6 L 0.38659 0.09908 L 0.41315 -1.48148E-6 " pathEditMode="relative" rAng="0" ptsTypes="AAAAAAAAAAAAAAA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51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30000">
              <a:schemeClr val="accent1">
                <a:lumMod val="20000"/>
                <a:lumOff val="80000"/>
              </a:schemeClr>
            </a:gs>
            <a:gs pos="73000">
              <a:srgbClr val="F7E4A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29" y="108857"/>
            <a:ext cx="1647073" cy="1632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Lekerekített téglalap 5"/>
          <p:cNvSpPr/>
          <p:nvPr/>
        </p:nvSpPr>
        <p:spPr>
          <a:xfrm>
            <a:off x="574765" y="2364377"/>
            <a:ext cx="5408023" cy="3984171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Salamon megfogalmazhatta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kérését Istennek</a:t>
            </a:r>
            <a:r>
              <a:rPr kumimoji="0" lang="hu-HU" sz="28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Bölcs dolgot kért.</a:t>
            </a:r>
            <a:endParaRPr kumimoji="0" lang="hu-HU" sz="2800" b="0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solidFill>
                  <a:prstClr val="white"/>
                </a:solidFill>
                <a:latin typeface="Arial" panose="020B0604020202020204"/>
              </a:rPr>
              <a:t>A 65. Zsoltárunkban arról énekelhetünk, hogy a mi kéréseinket is meghallja az Úr.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Mondjuk el Neki bátran!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Akár az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ének szavaival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A Sionnak hegyén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37458" y="259079"/>
            <a:ext cx="1482635" cy="148263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/>
          <a:srcRect b="12934"/>
          <a:stretch/>
        </p:blipFill>
        <p:spPr>
          <a:xfrm>
            <a:off x="6494686" y="108857"/>
            <a:ext cx="4543428" cy="66033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6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363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accent1">
                <a:lumMod val="20000"/>
                <a:lumOff val="80000"/>
              </a:schemeClr>
            </a:gs>
            <a:gs pos="75000">
              <a:srgbClr val="F9E7A6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0835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30000">
              <a:schemeClr val="accent1">
                <a:lumMod val="20000"/>
                <a:lumOff val="80000"/>
              </a:schemeClr>
            </a:gs>
            <a:gs pos="73000">
              <a:srgbClr val="F7E4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 és add tovább az Igét valakinek!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91" y="0"/>
            <a:ext cx="8391525" cy="666205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934901" y="2278207"/>
            <a:ext cx="5624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„Csak az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Úr ad bölcsességet, szájából ismeret és értelem származik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lang="hu-HU" sz="2400" noProof="0" dirty="0" smtClean="0">
                <a:solidFill>
                  <a:srgbClr val="FFC000">
                    <a:lumMod val="50000"/>
                  </a:srgbClr>
                </a:solidFill>
                <a:latin typeface="Arial" panose="020B0604020202020204"/>
              </a:rPr>
              <a:t>Példabeszédek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könyve </a:t>
            </a:r>
            <a:r>
              <a:rPr lang="hu-HU" sz="2400" dirty="0" smtClean="0">
                <a:solidFill>
                  <a:srgbClr val="FFC000">
                    <a:lumMod val="50000"/>
                  </a:srgbClr>
                </a:solidFill>
                <a:latin typeface="Arial" panose="020B0604020202020204"/>
              </a:rPr>
              <a:t>2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,6)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5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5000"/>
                <a:lumOff val="95000"/>
              </a:schemeClr>
            </a:gs>
            <a:gs pos="33000">
              <a:schemeClr val="accent1">
                <a:lumMod val="20000"/>
                <a:lumOff val="80000"/>
              </a:schemeClr>
            </a:gs>
            <a:gs pos="65000">
              <a:srgbClr val="F9E7A6"/>
            </a:gs>
            <a:gs pos="92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" y="25495"/>
            <a:ext cx="1761592" cy="160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79" y="1145881"/>
            <a:ext cx="4981011" cy="4961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93831" y="2517775"/>
            <a:ext cx="34369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299" y="5593142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20375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18000">
              <a:schemeClr val="accent1">
                <a:lumMod val="20000"/>
                <a:lumOff val="80000"/>
              </a:schemeClr>
            </a:gs>
            <a:gs pos="90000">
              <a:srgbClr val="92D050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49000">
                  <a:schemeClr val="bg1">
                    <a:lumMod val="95000"/>
                  </a:schemeClr>
                </a:gs>
                <a:gs pos="4000">
                  <a:schemeClr val="accent1">
                    <a:lumMod val="45000"/>
                    <a:lumOff val="55000"/>
                  </a:schemeClr>
                </a:gs>
                <a:gs pos="78000">
                  <a:schemeClr val="accent6">
                    <a:lumMod val="60000"/>
                    <a:lumOff val="40000"/>
                  </a:schemeClr>
                </a:gs>
                <a:gs pos="100000">
                  <a:schemeClr val="accent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Istenem.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0514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accent1">
                <a:lumMod val="20000"/>
                <a:lumOff val="80000"/>
              </a:schemeClr>
            </a:gs>
            <a:gs pos="75000">
              <a:srgbClr val="F9E7A6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4776" cy="2160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92388" y="2743200"/>
            <a:ext cx="9724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Olvasd el a következő népmesét!</a:t>
            </a:r>
            <a:endParaRPr lang="hu-HU" sz="4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accent1">
                <a:lumMod val="20000"/>
                <a:lumOff val="80000"/>
              </a:schemeClr>
            </a:gs>
            <a:gs pos="75000">
              <a:srgbClr val="F9E7A6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6295" y="658718"/>
            <a:ext cx="3878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Egyszer teknősbéka koma azt gondolta magában: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54" b="95238" l="7801" r="91135"/>
                    </a14:imgEffect>
                  </a14:imgLayer>
                </a14:imgProps>
              </a:ext>
            </a:extLst>
          </a:blip>
          <a:srcRect l="13243" t="5894" r="9989" b="5188"/>
          <a:stretch/>
        </p:blipFill>
        <p:spPr>
          <a:xfrm flipH="1">
            <a:off x="8065074" y="4153987"/>
            <a:ext cx="3917442" cy="25341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Felhő 6"/>
          <p:cNvSpPr/>
          <p:nvPr/>
        </p:nvSpPr>
        <p:spPr>
          <a:xfrm>
            <a:off x="5251269" y="-1"/>
            <a:ext cx="6635931" cy="3526971"/>
          </a:xfrm>
          <a:prstGeom prst="cloudCallout">
            <a:avLst>
              <a:gd name="adj1" fmla="val -753"/>
              <a:gd name="adj2" fmla="val 8387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494339"/>
                </a:solidFill>
              </a:rPr>
              <a:t>Veszek egy hatalmas szárított tököt, összegyűjtöm benne a világ valamennyi bölcsességét, és majd meglátjuk, milyen lesz a világ bölcsesség nélkül. Buta lesz, az biztos! A tököt meg </a:t>
            </a:r>
            <a:r>
              <a:rPr lang="hu-HU" sz="2000" dirty="0" err="1" smtClean="0">
                <a:solidFill>
                  <a:srgbClr val="494339"/>
                </a:solidFill>
              </a:rPr>
              <a:t>felkötözöm</a:t>
            </a:r>
            <a:r>
              <a:rPr lang="hu-HU" sz="2000" dirty="0" smtClean="0">
                <a:solidFill>
                  <a:srgbClr val="494339"/>
                </a:solidFill>
              </a:rPr>
              <a:t> egy magas fa legmagasabb ágára, ahol nem akad rá senki sem!</a:t>
            </a:r>
            <a:endParaRPr lang="hu-HU" sz="2000" dirty="0">
              <a:solidFill>
                <a:srgbClr val="494339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64450" y="2082664"/>
            <a:ext cx="5248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Ahogy kigondolta, úgy is cselekedett. Bejárta a kerek világot, gyűjtötte, gyűjtögette a bölcsességet, és elrejtette a tök belsejében.</a:t>
            </a:r>
            <a:endParaRPr lang="hu-HU" sz="24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8" b="89860" l="9903" r="93720"/>
                    </a14:imgEffect>
                  </a14:imgLayer>
                </a14:imgProps>
              </a:ext>
            </a:extLst>
          </a:blip>
          <a:srcRect l="14998" t="3632" r="6587" b="13732"/>
          <a:stretch/>
        </p:blipFill>
        <p:spPr>
          <a:xfrm>
            <a:off x="5447212" y="4611188"/>
            <a:ext cx="2853012" cy="2076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Szövegdoboz 9"/>
          <p:cNvSpPr txBox="1"/>
          <p:nvPr/>
        </p:nvSpPr>
        <p:spPr>
          <a:xfrm>
            <a:off x="296295" y="4245273"/>
            <a:ext cx="5052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Egy szép napon úgy gondolta, hogy most már összegyűjtötte a világ valamennyi bölcsességét, és nem maradt a földkerekségen egyetlen okos ember vagy okos állat sem.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accent1">
                <a:lumMod val="20000"/>
                <a:lumOff val="80000"/>
              </a:schemeClr>
            </a:gs>
            <a:gs pos="75000">
              <a:srgbClr val="F9E7A6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2" b="97645" l="5285" r="90244">
                        <a14:backgroundMark x1="6640" y1="42521" x2="6640" y2="42521"/>
                      </a14:backgroundRemoval>
                    </a14:imgEffect>
                  </a14:imgLayer>
                </a14:imgProps>
              </a:ext>
            </a:extLst>
          </a:blip>
          <a:srcRect b="19548"/>
          <a:stretch/>
        </p:blipFill>
        <p:spPr>
          <a:xfrm>
            <a:off x="7754103" y="0"/>
            <a:ext cx="4198412" cy="5277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8" b="89860" l="9903" r="93720"/>
                    </a14:imgEffect>
                  </a14:imgLayer>
                </a14:imgProps>
              </a:ext>
            </a:extLst>
          </a:blip>
          <a:srcRect l="14998" t="3632" r="6587" b="13732"/>
          <a:stretch/>
        </p:blipFill>
        <p:spPr>
          <a:xfrm>
            <a:off x="9099503" y="4585060"/>
            <a:ext cx="2853012" cy="2076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54" b="95238" l="7801" r="91135"/>
                    </a14:imgEffect>
                  </a14:imgLayer>
                </a14:imgProps>
              </a:ext>
            </a:extLst>
          </a:blip>
          <a:srcRect l="13243" t="5894" r="9989" b="5188"/>
          <a:stretch/>
        </p:blipFill>
        <p:spPr>
          <a:xfrm flipH="1">
            <a:off x="8391646" y="3592283"/>
            <a:ext cx="3917442" cy="25341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156755" y="287384"/>
            <a:ext cx="80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mellére kötötte a tököt, és elkezdett felmászni a fára. </a:t>
            </a:r>
          </a:p>
          <a:p>
            <a:r>
              <a:rPr lang="hu-HU" sz="2400" dirty="0" smtClean="0"/>
              <a:t>Jaj, </a:t>
            </a:r>
            <a:r>
              <a:rPr lang="hu-HU" sz="2400" dirty="0" smtClean="0"/>
              <a:t>de nehezen jutott előre! </a:t>
            </a:r>
          </a:p>
          <a:p>
            <a:r>
              <a:rPr lang="hu-HU" sz="2400" dirty="0" smtClean="0"/>
              <a:t>A tök borzasztóan zavarta a mászásban.</a:t>
            </a:r>
          </a:p>
          <a:p>
            <a:r>
              <a:rPr lang="hu-HU" sz="2400" dirty="0" smtClean="0"/>
              <a:t>Arra jött egy paraszt ember, meglátta a teknősbéka komát.</a:t>
            </a:r>
            <a:endParaRPr lang="hu-HU" sz="2400" dirty="0"/>
          </a:p>
        </p:txBody>
      </p:sp>
      <p:sp>
        <p:nvSpPr>
          <p:cNvPr id="13" name="Ellipszis buborék 12"/>
          <p:cNvSpPr/>
          <p:nvPr/>
        </p:nvSpPr>
        <p:spPr>
          <a:xfrm>
            <a:off x="5978216" y="5261092"/>
            <a:ext cx="2914232" cy="1223557"/>
          </a:xfrm>
          <a:prstGeom prst="wedgeEllipseCallout">
            <a:avLst>
              <a:gd name="adj1" fmla="val 39831"/>
              <a:gd name="adj2" fmla="val -8940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Fel akarom vinni ezt a tököt a fa tetejére.</a:t>
            </a:r>
            <a:endParaRPr lang="hu-HU" sz="2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56755" y="2119807"/>
            <a:ext cx="7369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teknősbéka megfogadta a tanácsot, és hamar fel is jutott a magas fa legmagasabb ágára. </a:t>
            </a:r>
          </a:p>
          <a:p>
            <a:r>
              <a:rPr lang="hu-HU" sz="2400" dirty="0" smtClean="0"/>
              <a:t>Nekilátott, hogy odakötözze a tököt, de hirtelen abbahagyta.</a:t>
            </a:r>
            <a:endParaRPr lang="hu-HU" sz="24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71" b="100000" l="6694" r="98986">
                        <a14:foregroundMark x1="43408" y1="54008" x2="43408" y2="54008"/>
                      </a14:backgroundRemoval>
                    </a14:imgEffect>
                  </a14:imgLayer>
                </a14:imgProps>
              </a:ext>
            </a:extLst>
          </a:blip>
          <a:srcRect b="9697"/>
          <a:stretch/>
        </p:blipFill>
        <p:spPr>
          <a:xfrm flipH="1">
            <a:off x="579499" y="3692412"/>
            <a:ext cx="3175741" cy="3169963"/>
          </a:xfrm>
          <a:prstGeom prst="rect">
            <a:avLst/>
          </a:prstGeom>
        </p:spPr>
      </p:pic>
      <p:sp>
        <p:nvSpPr>
          <p:cNvPr id="4" name="Ellipszis buborék 3"/>
          <p:cNvSpPr/>
          <p:nvPr/>
        </p:nvSpPr>
        <p:spPr>
          <a:xfrm>
            <a:off x="3523588" y="4084110"/>
            <a:ext cx="2661683" cy="1371600"/>
          </a:xfrm>
          <a:prstGeom prst="wedgeEllipseCallout">
            <a:avLst>
              <a:gd name="adj1" fmla="val -87617"/>
              <a:gd name="adj2" fmla="val 58166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Mit csinálsz itt, teknősbéka koma?</a:t>
            </a:r>
            <a:endParaRPr lang="hu-HU" sz="2000" dirty="0"/>
          </a:p>
        </p:txBody>
      </p:sp>
      <p:sp>
        <p:nvSpPr>
          <p:cNvPr id="14" name="Ellipszis buborék 13"/>
          <p:cNvSpPr/>
          <p:nvPr/>
        </p:nvSpPr>
        <p:spPr>
          <a:xfrm>
            <a:off x="3257539" y="5523855"/>
            <a:ext cx="3217140" cy="1288872"/>
          </a:xfrm>
          <a:prstGeom prst="wedgeEllipseCallout">
            <a:avLst>
              <a:gd name="adj1" fmla="val -71813"/>
              <a:gd name="adj2" fmla="val -4281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Akkor kösd inkább a hátadra, mert így sose jutsz fel!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3438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accent1">
                <a:lumMod val="20000"/>
                <a:lumOff val="80000"/>
              </a:schemeClr>
            </a:gs>
            <a:gs pos="75000">
              <a:srgbClr val="F9E7A6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2" b="97645" l="5285" r="90244">
                        <a14:backgroundMark x1="6640" y1="42521" x2="6640" y2="42521"/>
                      </a14:backgroundRemoval>
                    </a14:imgEffect>
                  </a14:imgLayer>
                </a14:imgProps>
              </a:ext>
            </a:extLst>
          </a:blip>
          <a:srcRect b="19548"/>
          <a:stretch/>
        </p:blipFill>
        <p:spPr>
          <a:xfrm>
            <a:off x="7628709" y="1383933"/>
            <a:ext cx="4302914" cy="5408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8" b="89860" l="9903" r="93720"/>
                    </a14:imgEffect>
                  </a14:imgLayer>
                </a14:imgProps>
              </a:ext>
            </a:extLst>
          </a:blip>
          <a:srcRect l="14998" t="3632" r="6587" b="13732"/>
          <a:stretch/>
        </p:blipFill>
        <p:spPr>
          <a:xfrm>
            <a:off x="8685616" y="1214846"/>
            <a:ext cx="2189100" cy="15936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54" b="95238" l="7801" r="91135"/>
                    </a14:imgEffect>
                  </a14:imgLayer>
                </a14:imgProps>
              </a:ext>
            </a:extLst>
          </a:blip>
          <a:srcRect l="13243" t="5894" r="9989" b="5188"/>
          <a:stretch/>
        </p:blipFill>
        <p:spPr>
          <a:xfrm flipH="1">
            <a:off x="8361193" y="814721"/>
            <a:ext cx="2609049" cy="16877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Ellipszis buborék 12"/>
          <p:cNvSpPr/>
          <p:nvPr/>
        </p:nvSpPr>
        <p:spPr>
          <a:xfrm>
            <a:off x="1403770" y="185906"/>
            <a:ext cx="5696485" cy="1841862"/>
          </a:xfrm>
          <a:prstGeom prst="wedgeEllipseCallout">
            <a:avLst>
              <a:gd name="adj1" fmla="val 70130"/>
              <a:gd name="adj2" fmla="val 1996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Hát ez hogy lehetséges? Úgy látszik, maradt még bölcsesség a földön, mert különben hogyan adott volna ez az ember bölcs tanácsot?</a:t>
            </a:r>
            <a:endParaRPr lang="hu-HU" sz="2000" dirty="0"/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5546681" y="5334246"/>
            <a:ext cx="2769893" cy="1658982"/>
            <a:chOff x="5546681" y="5334246"/>
            <a:chExt cx="2769893" cy="165898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Kép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48" b="89860" l="9903" r="93720"/>
                      </a14:imgEffect>
                    </a14:imgLayer>
                  </a14:imgProps>
                </a:ext>
              </a:extLst>
            </a:blip>
            <a:srcRect l="14998" t="3632" r="44843" b="13732"/>
            <a:stretch/>
          </p:blipFill>
          <p:spPr>
            <a:xfrm rot="19878709">
              <a:off x="5546681" y="5337639"/>
              <a:ext cx="1121116" cy="1593666"/>
            </a:xfrm>
            <a:prstGeom prst="rect">
              <a:avLst/>
            </a:prstGeom>
          </p:spPr>
        </p:pic>
        <p:pic>
          <p:nvPicPr>
            <p:cNvPr id="17" name="Kép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48" b="89860" l="9903" r="93720"/>
                      </a14:imgEffect>
                    </a14:imgLayer>
                  </a14:imgProps>
                </a:ext>
              </a:extLst>
            </a:blip>
            <a:srcRect l="55157" t="471" r="6587" b="13506"/>
            <a:stretch/>
          </p:blipFill>
          <p:spPr>
            <a:xfrm rot="2074023">
              <a:off x="7248591" y="5334246"/>
              <a:ext cx="1067983" cy="1658982"/>
            </a:xfrm>
            <a:prstGeom prst="rect">
              <a:avLst/>
            </a:prstGeom>
          </p:spPr>
        </p:pic>
      </p:grpSp>
      <p:sp>
        <p:nvSpPr>
          <p:cNvPr id="2" name="Szövegdoboz 1"/>
          <p:cNvSpPr txBox="1"/>
          <p:nvPr/>
        </p:nvSpPr>
        <p:spPr>
          <a:xfrm>
            <a:off x="497522" y="2196855"/>
            <a:ext cx="728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Megharagudott teknősbéka koma, lehajította a tököt a földre, és vele együtt mindazt a bölcsességet, amivel megtöltötte.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7522" y="3393905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tök ezer darabra tört.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97522" y="3855570"/>
            <a:ext cx="743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Teknősbéka koma pedig mérgesen lemászott a fáról.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97522" y="4317235"/>
            <a:ext cx="4735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Így jár az ostoba, aki el akarja rejteni a világ bölcsességét.</a:t>
            </a:r>
            <a:endParaRPr lang="hu-HU" sz="24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24226" y="6327207"/>
            <a:ext cx="227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(Nigériai népmese)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21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C -0.00442 0.00277 -0.01966 -0.01598 -0.02526 -0.01598 C -0.05924 -0.01598 -0.09427 0.28426 -0.09427 0.58472 C -0.09427 0.43333 -0.11172 0.28426 -0.12812 0.28426 C -0.1457 0.28426 -0.16198 0.43565 -0.16198 0.58472 C -0.16198 0.51018 -0.1707 0.43333 -0.17955 0.43333 C -0.18828 0.43333 -0.19713 0.50787 -0.19713 0.58472 C -0.19713 0.54629 -0.20156 0.51018 -0.20573 0.51018 C -0.21015 0.51018 -0.21445 0.54838 -0.21445 0.58472 C -0.21445 0.56504 -0.21653 0.54629 -0.21888 0.54629 C -0.22005 0.54629 -0.2233 0.56574 -0.2233 0.58472 C -0.2233 0.57523 -0.22448 0.56504 -0.22539 0.56504 C -0.22539 0.56296 -0.2276 0.57453 -0.2276 0.58472 C -0.2276 0.57963 -0.2276 0.57523 -0.22864 0.57523 C -0.22864 0.57731 -0.22981 0.58009 -0.22981 0.58472 C -0.22981 0.5824 -0.22981 0.57963 -0.22981 0.57731 C -0.23099 0.57731 -0.23099 0.57963 -0.23099 0.5824 C -0.23216 0.5824 -0.23216 0.58009 -0.23216 0.57731 C -0.2332 0.57731 -0.2332 0.57963 -0.2332 0.5824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586 0.6384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accent1">
                <a:lumMod val="20000"/>
                <a:lumOff val="80000"/>
              </a:schemeClr>
            </a:gs>
            <a:gs pos="75000">
              <a:srgbClr val="F9E7A6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1292680" y="2380198"/>
            <a:ext cx="8073932" cy="80934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 smtClean="0"/>
              <a:t>Mire határozta el magát a </a:t>
            </a:r>
            <a:r>
              <a:rPr lang="hu-HU" sz="2500" dirty="0" smtClean="0"/>
              <a:t>teknősbéka a mesében?</a:t>
            </a:r>
            <a:endParaRPr lang="hu-HU" sz="25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464072" y="3394446"/>
            <a:ext cx="4693783" cy="7746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 smtClean="0"/>
              <a:t>Szerinted m</a:t>
            </a:r>
            <a:r>
              <a:rPr lang="hu-HU" sz="2500" dirty="0" smtClean="0"/>
              <a:t>iért </a:t>
            </a:r>
            <a:r>
              <a:rPr lang="hu-HU" sz="2500" dirty="0" smtClean="0"/>
              <a:t>akarta ezt?</a:t>
            </a:r>
            <a:endParaRPr lang="hu-HU" sz="2500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720766" y="4373990"/>
            <a:ext cx="6522720" cy="7710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 smtClean="0"/>
              <a:t>Vajon miféle bölcsességeket szedett össze?</a:t>
            </a:r>
            <a:endParaRPr lang="hu-HU" sz="2500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4950823" y="5349293"/>
            <a:ext cx="5462449" cy="7404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 smtClean="0"/>
              <a:t>Végül m</a:t>
            </a:r>
            <a:r>
              <a:rPr lang="hu-HU" sz="2500" dirty="0" smtClean="0"/>
              <a:t>ire </a:t>
            </a:r>
            <a:r>
              <a:rPr lang="hu-HU" sz="2500" dirty="0" smtClean="0"/>
              <a:t>jutott a teknősbéka?</a:t>
            </a:r>
            <a:endParaRPr lang="hu-HU" sz="25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749730" y="698969"/>
            <a:ext cx="8767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Gondolkozz el az alábbi kérdéseken!</a:t>
            </a:r>
            <a:endParaRPr lang="hu-HU" sz="4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23"/>
            <a:ext cx="219328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09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accent1">
                <a:lumMod val="20000"/>
                <a:lumOff val="80000"/>
              </a:schemeClr>
            </a:gs>
            <a:gs pos="75000">
              <a:srgbClr val="F9E7A6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8" b="89860" l="9903" r="93720"/>
                    </a14:imgEffect>
                  </a14:imgLayer>
                </a14:imgProps>
              </a:ext>
            </a:extLst>
          </a:blip>
          <a:srcRect l="14998" t="3632" r="6587" b="13732"/>
          <a:stretch/>
        </p:blipFill>
        <p:spPr>
          <a:xfrm>
            <a:off x="378824" y="5185954"/>
            <a:ext cx="1884063" cy="13715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4" b="95238" l="7801" r="91135"/>
                    </a14:imgEffect>
                  </a14:imgLayer>
                </a14:imgProps>
              </a:ext>
            </a:extLst>
          </a:blip>
          <a:srcRect l="13243" t="5894" r="9989" b="5188"/>
          <a:stretch/>
        </p:blipFill>
        <p:spPr>
          <a:xfrm flipH="1">
            <a:off x="9769674" y="247781"/>
            <a:ext cx="2186714" cy="1414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744075" cy="172429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20241" y="862148"/>
            <a:ext cx="83079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A2825C"/>
                </a:solidFill>
              </a:rPr>
              <a:t>Hiába okos valaki, ha a tudását rosszra használja.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920241" y="1462687"/>
            <a:ext cx="903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A2825C"/>
                </a:solidFill>
              </a:rPr>
              <a:t>Vakon engedelmeskedni ugyancsak nem bölcs dolog.</a:t>
            </a:r>
            <a:endParaRPr lang="hu-HU" sz="2800" dirty="0">
              <a:solidFill>
                <a:srgbClr val="A2825C"/>
              </a:solidFill>
            </a:endParaRPr>
          </a:p>
        </p:txBody>
      </p:sp>
      <p:sp>
        <p:nvSpPr>
          <p:cNvPr id="7" name="Tekercs vízszintesen 6"/>
          <p:cNvSpPr/>
          <p:nvPr/>
        </p:nvSpPr>
        <p:spPr>
          <a:xfrm>
            <a:off x="2666759" y="1985907"/>
            <a:ext cx="8791303" cy="4279085"/>
          </a:xfrm>
          <a:prstGeom prst="horizontalScroll">
            <a:avLst/>
          </a:prstGeom>
          <a:blipFill dpi="0" rotWithShape="1">
            <a:blip r:embed="rId7">
              <a:alphaModFix amt="50000"/>
            </a:blip>
            <a:srcRect/>
            <a:tile tx="0" ty="0" sx="100000" sy="100000" flip="none" algn="tl"/>
          </a:blipFill>
          <a:ln w="22225">
            <a:solidFill>
              <a:srgbClr val="674C09"/>
            </a:solidFill>
          </a:ln>
          <a:effectLst>
            <a:glow rad="139700">
              <a:srgbClr val="674C0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 smtClean="0">
                <a:solidFill>
                  <a:srgbClr val="463003"/>
                </a:solidFill>
              </a:rPr>
              <a:t>Tudod-e?</a:t>
            </a:r>
          </a:p>
          <a:p>
            <a:r>
              <a:rPr lang="hu-HU" sz="2800" dirty="0" smtClean="0">
                <a:solidFill>
                  <a:srgbClr val="463003"/>
                </a:solidFill>
              </a:rPr>
              <a:t>Az a bölcs, aki tudja, mi a jó. </a:t>
            </a:r>
            <a:r>
              <a:rPr lang="hu-HU" sz="2800" dirty="0">
                <a:solidFill>
                  <a:srgbClr val="463003"/>
                </a:solidFill>
              </a:rPr>
              <a:t>T</a:t>
            </a:r>
            <a:r>
              <a:rPr lang="hu-HU" sz="2800" dirty="0" smtClean="0">
                <a:solidFill>
                  <a:srgbClr val="463003"/>
                </a:solidFill>
              </a:rPr>
              <a:t>udja, kitől kell tanácsot kérni, és tud a jónak engedelmeskedni. A bölcsesség Istentől származik. Hatalmas érték!</a:t>
            </a:r>
          </a:p>
          <a:p>
            <a:r>
              <a:rPr lang="hu-HU" sz="2800" dirty="0" smtClean="0">
                <a:solidFill>
                  <a:srgbClr val="463003"/>
                </a:solidFill>
              </a:rPr>
              <a:t>Mi is lehetünk bölcsek, ha megismerjük Isten szavát, és engedelmeskedünk is Neki.</a:t>
            </a:r>
            <a:endParaRPr lang="hu-HU" sz="2800" dirty="0">
              <a:solidFill>
                <a:srgbClr val="463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accent1">
                <a:lumMod val="20000"/>
                <a:lumOff val="80000"/>
              </a:schemeClr>
            </a:gs>
            <a:gs pos="75000">
              <a:srgbClr val="F9E7A6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5577" y="2730137"/>
            <a:ext cx="11168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A2825C"/>
                </a:solidFill>
              </a:rPr>
              <a:t>A mai órán egy fiatal királyról </a:t>
            </a:r>
          </a:p>
          <a:p>
            <a:pPr algn="ctr"/>
            <a:r>
              <a:rPr lang="hu-HU" sz="4400" dirty="0" smtClean="0">
                <a:solidFill>
                  <a:srgbClr val="A2825C"/>
                </a:solidFill>
              </a:rPr>
              <a:t>és az ő különleges kéréséről fogunk tanulni.</a:t>
            </a:r>
            <a:endParaRPr lang="hu-HU" sz="4400" dirty="0">
              <a:solidFill>
                <a:srgbClr val="A2825C"/>
              </a:solidFill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5597438" y="1948840"/>
            <a:ext cx="1045020" cy="781297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chemeClr val="accent4">
                  <a:lumMod val="75000"/>
                </a:schemeClr>
              </a:gs>
              <a:gs pos="64000">
                <a:srgbClr val="FEEB38"/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1032</Words>
  <Application>Microsoft Office PowerPoint</Application>
  <PresentationFormat>Szélesvásznú</PresentationFormat>
  <Paragraphs>117</Paragraphs>
  <Slides>22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Arial</vt:lpstr>
      <vt:lpstr>Comic Sans MS</vt:lpstr>
      <vt:lpstr>Times New Roman</vt:lpstr>
      <vt:lpstr>Wingdings 3</vt:lpstr>
      <vt:lpstr>1_Office-téma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158</cp:revision>
  <dcterms:created xsi:type="dcterms:W3CDTF">2020-11-04T13:47:28Z</dcterms:created>
  <dcterms:modified xsi:type="dcterms:W3CDTF">2020-11-16T12:36:39Z</dcterms:modified>
</cp:coreProperties>
</file>